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6" r:id="rId3"/>
    <p:sldId id="277" r:id="rId4"/>
    <p:sldId id="268" r:id="rId5"/>
    <p:sldId id="304" r:id="rId6"/>
    <p:sldId id="267" r:id="rId7"/>
    <p:sldId id="303" r:id="rId8"/>
    <p:sldId id="285" r:id="rId9"/>
    <p:sldId id="313" r:id="rId10"/>
    <p:sldId id="315" r:id="rId11"/>
    <p:sldId id="306" r:id="rId12"/>
    <p:sldId id="307" r:id="rId13"/>
    <p:sldId id="274" r:id="rId14"/>
    <p:sldId id="316" r:id="rId15"/>
    <p:sldId id="301" r:id="rId16"/>
    <p:sldId id="287" r:id="rId17"/>
    <p:sldId id="302" r:id="rId18"/>
    <p:sldId id="290" r:id="rId19"/>
    <p:sldId id="291" r:id="rId20"/>
    <p:sldId id="314" r:id="rId21"/>
    <p:sldId id="288" r:id="rId22"/>
    <p:sldId id="309" r:id="rId23"/>
    <p:sldId id="310" r:id="rId24"/>
    <p:sldId id="311" r:id="rId25"/>
    <p:sldId id="312" r:id="rId26"/>
    <p:sldId id="308" r:id="rId27"/>
    <p:sldId id="280" r:id="rId28"/>
    <p:sldId id="281" r:id="rId29"/>
    <p:sldId id="294" r:id="rId30"/>
    <p:sldId id="282" r:id="rId31"/>
    <p:sldId id="293" r:id="rId32"/>
    <p:sldId id="292" r:id="rId33"/>
    <p:sldId id="298" r:id="rId34"/>
    <p:sldId id="286" r:id="rId35"/>
    <p:sldId id="279" r:id="rId36"/>
    <p:sldId id="295" r:id="rId37"/>
    <p:sldId id="283" r:id="rId38"/>
    <p:sldId id="275" r:id="rId39"/>
    <p:sldId id="272" r:id="rId40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288" y="-8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6CDD-D1F7-5D44-8D8E-4A44E39BB3CF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9B4AA-1EA2-6C41-AA68-7AC53802C6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34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03.12.15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47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641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C046-B50E-FE4F-94B7-776F2E4B7585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7700-E2A4-2246-9A22-03A816779BB3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A387-1FD2-6B42-90B5-8804A61BCC8C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198B-28BB-4D4E-B737-4063F14B5D8F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5629-5327-A84F-B800-CB5895BC7F5C}" type="datetime1">
              <a:rPr lang="de-CH" smtClean="0"/>
              <a:t>03.12.15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F061-9C64-5548-AF47-B237C272BCF4}" type="datetime1">
              <a:rPr lang="de-CH" smtClean="0"/>
              <a:t>03.12.15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30F1-23D2-E941-90A1-94E0A4A8DDF8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D812-CA6E-E84E-A0F1-4F66D8F30BD5}" type="datetime1">
              <a:rPr lang="de-CH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7631156-B643-E54E-BDE1-EF1DCB088244}" type="datetime1">
              <a:rPr lang="de-CH" smtClean="0"/>
              <a:t>03.12.15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5" name="Picture 14" descr="asl_logo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4" y="6351644"/>
            <a:ext cx="785197" cy="360568"/>
          </a:xfrm>
          <a:prstGeom prst="rect">
            <a:avLst/>
          </a:prstGeom>
        </p:spPr>
      </p:pic>
      <p:sp>
        <p:nvSpPr>
          <p:cNvPr id="17" name="Textfeld 6"/>
          <p:cNvSpPr txBox="1"/>
          <p:nvPr/>
        </p:nvSpPr>
        <p:spPr>
          <a:xfrm>
            <a:off x="1188537" y="6308725"/>
            <a:ext cx="3383463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 err="1" smtClean="0"/>
              <a:t>Autonomous</a:t>
            </a:r>
            <a:r>
              <a:rPr lang="de-CH" sz="800" b="1" baseline="0" dirty="0" smtClean="0"/>
              <a:t> Systems Lab</a:t>
            </a:r>
            <a:endParaRPr lang="de-CH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5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emf"/><Relationship Id="rId12" Type="http://schemas.openxmlformats.org/officeDocument/2006/relationships/image" Target="../media/image61.emf"/><Relationship Id="rId13" Type="http://schemas.openxmlformats.org/officeDocument/2006/relationships/image" Target="../media/image62.emf"/><Relationship Id="rId14" Type="http://schemas.openxmlformats.org/officeDocument/2006/relationships/image" Target="../media/image63.emf"/><Relationship Id="rId15" Type="http://schemas.openxmlformats.org/officeDocument/2006/relationships/image" Target="../media/image64.emf"/><Relationship Id="rId16" Type="http://schemas.openxmlformats.org/officeDocument/2006/relationships/image" Target="../media/image65.emf"/><Relationship Id="rId17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emf"/><Relationship Id="rId12" Type="http://schemas.openxmlformats.org/officeDocument/2006/relationships/image" Target="../media/image75.emf"/><Relationship Id="rId13" Type="http://schemas.openxmlformats.org/officeDocument/2006/relationships/image" Target="../media/image76.emf"/><Relationship Id="rId14" Type="http://schemas.openxmlformats.org/officeDocument/2006/relationships/image" Target="../media/image77.emf"/><Relationship Id="rId15" Type="http://schemas.openxmlformats.org/officeDocument/2006/relationships/image" Target="../media/image78.emf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9.png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70.emf"/><Relationship Id="rId7" Type="http://schemas.openxmlformats.org/officeDocument/2006/relationships/image" Target="../media/image71.emf"/><Relationship Id="rId8" Type="http://schemas.openxmlformats.org/officeDocument/2006/relationships/image" Target="../media/image61.emf"/><Relationship Id="rId9" Type="http://schemas.openxmlformats.org/officeDocument/2006/relationships/image" Target="../media/image72.emf"/><Relationship Id="rId10" Type="http://schemas.openxmlformats.org/officeDocument/2006/relationships/image" Target="../media/image7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emf"/><Relationship Id="rId12" Type="http://schemas.openxmlformats.org/officeDocument/2006/relationships/image" Target="../media/image60.emf"/><Relationship Id="rId13" Type="http://schemas.openxmlformats.org/officeDocument/2006/relationships/image" Target="../media/image92.emf"/><Relationship Id="rId14" Type="http://schemas.openxmlformats.org/officeDocument/2006/relationships/image" Target="../media/image93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emf"/><Relationship Id="rId4" Type="http://schemas.openxmlformats.org/officeDocument/2006/relationships/image" Target="../media/image69.png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Julian Surber</a:t>
            </a:r>
            <a:endParaRPr lang="de-CH" b="1" dirty="0"/>
          </a:p>
          <a:p>
            <a:endParaRPr lang="de-CH" dirty="0"/>
          </a:p>
          <a:p>
            <a:r>
              <a:rPr lang="de-CH" dirty="0" smtClean="0"/>
              <a:t>Semester Thesis</a:t>
            </a:r>
            <a:endParaRPr lang="de-CH" dirty="0"/>
          </a:p>
          <a:p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smtClean="0"/>
              <a:t>Margarita </a:t>
            </a:r>
            <a:r>
              <a:rPr lang="de-CH" dirty="0" err="1" smtClean="0"/>
              <a:t>Chli</a:t>
            </a:r>
            <a:r>
              <a:rPr lang="de-CH" dirty="0" smtClean="0"/>
              <a:t> &amp; Lucas Pinto Teixeira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42FA-FF09-8444-A608-4CECBAC3AEE3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Evaluating</a:t>
            </a:r>
            <a:r>
              <a:rPr lang="de-CH" dirty="0" smtClean="0"/>
              <a:t> </a:t>
            </a:r>
            <a:r>
              <a:rPr lang="de-CH" dirty="0" smtClean="0"/>
              <a:t>ROVIO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smtClean="0"/>
              <a:t>OKVIS – </a:t>
            </a:r>
            <a:r>
              <a:rPr lang="de-CH" dirty="0" err="1" smtClean="0"/>
              <a:t>Two</a:t>
            </a:r>
            <a:r>
              <a:rPr lang="de-CH" dirty="0"/>
              <a:t> Visual-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smtClean="0"/>
              <a:t>Odometry</a:t>
            </a:r>
            <a:r>
              <a:rPr lang="de-CH" dirty="0"/>
              <a:t> </a:t>
            </a:r>
            <a:r>
              <a:rPr lang="de-CH" dirty="0" smtClean="0"/>
              <a:t>Implementations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5438051" cy="4210046"/>
          </a:xfrm>
        </p:spPr>
        <p:txBody>
          <a:bodyPr/>
          <a:lstStyle/>
          <a:p>
            <a:r>
              <a:rPr lang="de-DE" dirty="0" smtClean="0"/>
              <a:t>Yaw </a:t>
            </a:r>
            <a:r>
              <a:rPr lang="de-DE" dirty="0"/>
              <a:t>D</a:t>
            </a:r>
            <a:r>
              <a:rPr lang="de-DE" dirty="0" smtClean="0"/>
              <a:t>rift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10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1000 m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r>
              <a:rPr lang="de-DE" dirty="0" smtClean="0"/>
              <a:t>World-</a:t>
            </a:r>
            <a:r>
              <a:rPr lang="de-DE" dirty="0" err="1" smtClean="0"/>
              <a:t>z</a:t>
            </a:r>
            <a:r>
              <a:rPr lang="de-DE" dirty="0" smtClean="0"/>
              <a:t> Drift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3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1000 m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6E71-DA99-424B-89FF-416A9722926A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5" name="Bild 14" descr="aoe_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1" y="1592714"/>
            <a:ext cx="2976228" cy="1857166"/>
          </a:xfrm>
          <a:prstGeom prst="rect">
            <a:avLst/>
          </a:prstGeom>
        </p:spPr>
      </p:pic>
      <p:pic>
        <p:nvPicPr>
          <p:cNvPr id="20" name="Bild 19" descr="ate_z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3" y="3946608"/>
            <a:ext cx="2983276" cy="1861564"/>
          </a:xfrm>
          <a:prstGeom prst="rect">
            <a:avLst/>
          </a:prstGeom>
        </p:spPr>
      </p:pic>
      <p:pic>
        <p:nvPicPr>
          <p:cNvPr id="18" name="Bild 17" descr="Bildschirmfoto 2015-12-03 um 10.27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54" y="1813384"/>
            <a:ext cx="911048" cy="4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80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290120"/>
            <a:ext cx="8496300" cy="94399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0200-2ACC-B346-9BB9-7512C9B7DB0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00" y="3972256"/>
            <a:ext cx="1220541" cy="198413"/>
          </a:xfrm>
          <a:prstGeom prst="rect">
            <a:avLst/>
          </a:prstGeom>
        </p:spPr>
      </p:pic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69" y="3582435"/>
            <a:ext cx="1142378" cy="198413"/>
          </a:xfrm>
          <a:prstGeom prst="rect">
            <a:avLst/>
          </a:prstGeom>
        </p:spPr>
      </p:pic>
      <p:pic>
        <p:nvPicPr>
          <p:cNvPr id="14" name="Bild 13" descr="rpe_frames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" y="1635883"/>
            <a:ext cx="2556335" cy="3495258"/>
          </a:xfrm>
          <a:prstGeom prst="rect">
            <a:avLst/>
          </a:prstGeom>
        </p:spPr>
      </p:pic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31" y="923099"/>
            <a:ext cx="4183662" cy="2609611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31" y="3625887"/>
            <a:ext cx="4183662" cy="26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86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392681"/>
              </p:ext>
            </p:extLst>
          </p:nvPr>
        </p:nvGraphicFramePr>
        <p:xfrm>
          <a:off x="323850" y="2024063"/>
          <a:ext cx="8496300" cy="22250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832100"/>
                <a:gridCol w="2832100"/>
                <a:gridCol w="2832100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Rovio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Okvis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Global</a:t>
                      </a:r>
                      <a:r>
                        <a:rPr lang="de-DE" baseline="0" dirty="0" smtClean="0"/>
                        <a:t> Yaw Error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 ° / 1000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4 ° / 1000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Global </a:t>
                      </a:r>
                      <a:r>
                        <a:rPr lang="de-DE" dirty="0" err="1" smtClean="0"/>
                        <a:t>world-z</a:t>
                      </a:r>
                      <a:r>
                        <a:rPr lang="de-DE" dirty="0" smtClean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 m / 1000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 cm / 1000 m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Translation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 cm / 1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 cm / 1 m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Orientation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0.6 ° / 1</a:t>
                      </a:r>
                      <a:r>
                        <a:rPr lang="de-DE" baseline="0" dirty="0" smtClean="0"/>
                        <a:t> 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0.6 ° / 1</a:t>
                      </a:r>
                      <a:r>
                        <a:rPr lang="de-DE" baseline="0" dirty="0" smtClean="0"/>
                        <a:t> m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Processing</a:t>
                      </a:r>
                      <a:r>
                        <a:rPr lang="de-DE" baseline="0" dirty="0" smtClean="0"/>
                        <a:t> Time / Frame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 </a:t>
                      </a:r>
                      <a:r>
                        <a:rPr lang="de-DE" dirty="0" err="1" smtClean="0"/>
                        <a:t>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Unknown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higher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973DD-2D51-D34E-A196-C02502F62262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9157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err_on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27" y="2078261"/>
            <a:ext cx="5350746" cy="403282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BB50-0FE2-524E-9DA1-B61103032928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non-</a:t>
            </a:r>
            <a:r>
              <a:rPr lang="de-CH" dirty="0" err="1" smtClean="0"/>
              <a:t>timesynchronized</a:t>
            </a:r>
            <a:r>
              <a:rPr lang="de-CH" dirty="0" smtClean="0"/>
              <a:t> Hardware</a:t>
            </a:r>
            <a:br>
              <a:rPr lang="de-CH" dirty="0" smtClean="0"/>
            </a:br>
            <a:r>
              <a:rPr lang="de-CH" dirty="0" smtClean="0"/>
              <a:t>1) Analysis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artificial</a:t>
            </a:r>
            <a:r>
              <a:rPr lang="de-CH" dirty="0" smtClean="0"/>
              <a:t> </a:t>
            </a:r>
            <a:r>
              <a:rPr lang="de-CH" dirty="0" err="1" smtClean="0"/>
              <a:t>timedelay</a:t>
            </a:r>
            <a:endParaRPr lang="de-CH" dirty="0"/>
          </a:p>
        </p:txBody>
      </p:sp>
      <p:pic>
        <p:nvPicPr>
          <p:cNvPr id="10" name="Bild 9" descr="err_online_fix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27" y="2078261"/>
            <a:ext cx="5350745" cy="403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88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Towards</a:t>
            </a:r>
            <a:r>
              <a:rPr lang="de-CH" dirty="0"/>
              <a:t> non-</a:t>
            </a:r>
            <a:r>
              <a:rPr lang="de-CH" dirty="0" err="1"/>
              <a:t>timesynchronized</a:t>
            </a:r>
            <a:r>
              <a:rPr lang="de-CH" dirty="0"/>
              <a:t> </a:t>
            </a:r>
            <a:r>
              <a:rPr lang="de-CH" dirty="0" smtClean="0"/>
              <a:t>Hardware</a:t>
            </a:r>
            <a:br>
              <a:rPr lang="de-CH" dirty="0" smtClean="0"/>
            </a:br>
            <a:r>
              <a:rPr lang="de-DE" dirty="0" smtClean="0"/>
              <a:t>Real Test</a:t>
            </a:r>
            <a:endParaRPr lang="de-DE" dirty="0"/>
          </a:p>
        </p:txBody>
      </p:sp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334959"/>
            <a:ext cx="8496300" cy="1899151"/>
          </a:xfrm>
        </p:spPr>
        <p:txBody>
          <a:bodyPr/>
          <a:lstStyle/>
          <a:p>
            <a:r>
              <a:rPr lang="de-CH" dirty="0"/>
              <a:t>VI </a:t>
            </a:r>
            <a:r>
              <a:rPr lang="de-CH" dirty="0" smtClean="0"/>
              <a:t>Sensor</a:t>
            </a:r>
          </a:p>
          <a:p>
            <a:r>
              <a:rPr lang="de-CH" dirty="0" err="1" smtClean="0"/>
              <a:t>Bluefox</a:t>
            </a:r>
            <a:r>
              <a:rPr lang="de-CH" dirty="0" smtClean="0"/>
              <a:t> 2.0</a:t>
            </a:r>
            <a:endParaRPr lang="de-CH" dirty="0"/>
          </a:p>
          <a:p>
            <a:r>
              <a:rPr lang="de-CH" dirty="0" err="1" smtClean="0"/>
              <a:t>Indoor</a:t>
            </a:r>
            <a:r>
              <a:rPr lang="de-CH" dirty="0" smtClean="0"/>
              <a:t>, </a:t>
            </a:r>
            <a:r>
              <a:rPr lang="de-CH" dirty="0" err="1" smtClean="0"/>
              <a:t>handheld</a:t>
            </a:r>
            <a:r>
              <a:rPr lang="de-CH" dirty="0" smtClean="0"/>
              <a:t>, 60 m, 3 </a:t>
            </a:r>
            <a:r>
              <a:rPr lang="de-CH" dirty="0" err="1" smtClean="0"/>
              <a:t>loops</a:t>
            </a:r>
            <a:endParaRPr lang="de-CH" dirty="0" smtClean="0"/>
          </a:p>
          <a:p>
            <a:r>
              <a:rPr lang="de-CH" dirty="0" smtClean="0"/>
              <a:t>Slow </a:t>
            </a:r>
            <a:r>
              <a:rPr lang="de-CH" dirty="0" err="1" smtClean="0"/>
              <a:t>and</a:t>
            </a:r>
            <a:r>
              <a:rPr lang="de-CH" dirty="0" smtClean="0"/>
              <a:t> Fast Dataset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95" y="1750154"/>
            <a:ext cx="2982009" cy="22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148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97366"/>
            <a:ext cx="8496300" cy="1426818"/>
          </a:xfrm>
        </p:spPr>
        <p:txBody>
          <a:bodyPr/>
          <a:lstStyle/>
          <a:p>
            <a:r>
              <a:rPr lang="de-DE" dirty="0" smtClean="0"/>
              <a:t>Dynamics: 1.5 m/s, 1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3" y="1553448"/>
            <a:ext cx="3305776" cy="2414142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>
          <a:xfrm>
            <a:off x="323850" y="524695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timesynced</a:t>
            </a:r>
            <a:r>
              <a:rPr lang="de-DE" dirty="0" smtClean="0"/>
              <a:t> Hardware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dirty="0" err="1"/>
              <a:t>Visensor</a:t>
            </a:r>
            <a:r>
              <a:rPr lang="de-DE" dirty="0"/>
              <a:t>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 smtClean="0"/>
              <a:t>better</a:t>
            </a:r>
            <a:endParaRPr lang="de-DE" dirty="0"/>
          </a:p>
        </p:txBody>
      </p:sp>
      <p:pic>
        <p:nvPicPr>
          <p:cNvPr id="7" name="Bild 6" descr="slow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79" y="1101602"/>
            <a:ext cx="2826730" cy="1763880"/>
          </a:xfrm>
          <a:prstGeom prst="rect">
            <a:avLst/>
          </a:prstGeom>
        </p:spPr>
      </p:pic>
      <p:pic>
        <p:nvPicPr>
          <p:cNvPr id="8" name="Bild 7" descr="slow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59" y="1090763"/>
            <a:ext cx="2846840" cy="1776428"/>
          </a:xfrm>
          <a:prstGeom prst="rect">
            <a:avLst/>
          </a:prstGeom>
        </p:spPr>
      </p:pic>
      <p:pic>
        <p:nvPicPr>
          <p:cNvPr id="10" name="Bild 9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39" y="2831777"/>
            <a:ext cx="2829470" cy="1765589"/>
          </a:xfrm>
          <a:prstGeom prst="rect">
            <a:avLst/>
          </a:prstGeom>
        </p:spPr>
      </p:pic>
      <p:pic>
        <p:nvPicPr>
          <p:cNvPr id="11" name="Bild 10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0" y="2865482"/>
            <a:ext cx="2846840" cy="17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3904612"/>
            <a:ext cx="5154679" cy="2329498"/>
          </a:xfrm>
        </p:spPr>
        <p:txBody>
          <a:bodyPr/>
          <a:lstStyle/>
          <a:p>
            <a:r>
              <a:rPr lang="de-DE" dirty="0" smtClean="0"/>
              <a:t>Fast, </a:t>
            </a:r>
            <a:r>
              <a:rPr lang="de-DE" dirty="0" err="1" smtClean="0"/>
              <a:t>shaky</a:t>
            </a:r>
            <a:r>
              <a:rPr lang="de-DE" dirty="0" smtClean="0"/>
              <a:t> </a:t>
            </a:r>
            <a:r>
              <a:rPr lang="de-DE" dirty="0" err="1" smtClean="0"/>
              <a:t>motions</a:t>
            </a:r>
            <a:endParaRPr lang="de-DE" dirty="0" smtClean="0"/>
          </a:p>
          <a:p>
            <a:r>
              <a:rPr lang="de-DE" dirty="0" smtClean="0"/>
              <a:t>Dynamics</a:t>
            </a:r>
            <a:r>
              <a:rPr lang="de-DE" dirty="0" smtClean="0"/>
              <a:t>: ?, ?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66D0-4291-8D47-8B9B-D30E749BA10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fast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277826"/>
            <a:ext cx="3889995" cy="2427357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323850" y="5225973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timesynced</a:t>
            </a:r>
            <a:r>
              <a:rPr lang="de-DE" dirty="0" smtClean="0"/>
              <a:t> Hardware </a:t>
            </a:r>
            <a:r>
              <a:rPr lang="de-DE" dirty="0" err="1" smtClean="0"/>
              <a:t>diverging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85039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3799650"/>
            <a:ext cx="5584984" cy="2434460"/>
          </a:xfrm>
        </p:spPr>
        <p:txBody>
          <a:bodyPr/>
          <a:lstStyle/>
          <a:p>
            <a:r>
              <a:rPr lang="de-DE" dirty="0" smtClean="0"/>
              <a:t>Fixing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Extrinsics</a:t>
            </a:r>
            <a:r>
              <a:rPr lang="de-DE" dirty="0" smtClean="0"/>
              <a:t> on non-</a:t>
            </a:r>
            <a:r>
              <a:rPr lang="de-DE" dirty="0" err="1" smtClean="0"/>
              <a:t>timesynced</a:t>
            </a:r>
            <a:r>
              <a:rPr lang="de-DE" dirty="0" smtClean="0"/>
              <a:t> Hardware </a:t>
            </a:r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33026"/>
            <a:ext cx="3633324" cy="2267194"/>
          </a:xfrm>
          <a:prstGeom prst="rect">
            <a:avLst/>
          </a:prstGeom>
        </p:spPr>
      </p:pic>
      <p:pic>
        <p:nvPicPr>
          <p:cNvPr id="11" name="Bild 10" descr="fast_fixed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59" y="1045770"/>
            <a:ext cx="2753890" cy="1718427"/>
          </a:xfrm>
          <a:prstGeom prst="rect">
            <a:avLst/>
          </a:prstGeom>
        </p:spPr>
      </p:pic>
      <p:pic>
        <p:nvPicPr>
          <p:cNvPr id="12" name="Bild 11" descr="fast_fixed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2792172"/>
            <a:ext cx="2753890" cy="1732865"/>
          </a:xfrm>
          <a:prstGeom prst="rect">
            <a:avLst/>
          </a:prstGeom>
        </p:spPr>
      </p:pic>
      <p:pic>
        <p:nvPicPr>
          <p:cNvPr id="13" name="Bild 12" descr="fast_fixed_az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1" y="4515684"/>
            <a:ext cx="2753888" cy="17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Rovio</a:t>
            </a:r>
            <a:r>
              <a:rPr lang="de-DE" dirty="0" smtClean="0"/>
              <a:t>: </a:t>
            </a:r>
            <a:r>
              <a:rPr lang="de-DE" dirty="0" err="1" smtClean="0"/>
              <a:t>Include</a:t>
            </a:r>
            <a:r>
              <a:rPr lang="de-DE" dirty="0" smtClean="0"/>
              <a:t> additional Sensorinformation (GPS, Mag)</a:t>
            </a:r>
          </a:p>
          <a:p>
            <a:endParaRPr lang="de-DE" dirty="0"/>
          </a:p>
          <a:p>
            <a:r>
              <a:rPr lang="de-DE" dirty="0" err="1" smtClean="0"/>
              <a:t>Rovio</a:t>
            </a:r>
            <a:r>
              <a:rPr lang="de-DE" dirty="0" smtClean="0"/>
              <a:t>: Combine </a:t>
            </a:r>
            <a:r>
              <a:rPr lang="de-DE" dirty="0" err="1" smtClean="0"/>
              <a:t>with</a:t>
            </a:r>
            <a:r>
              <a:rPr lang="de-DE" dirty="0" smtClean="0"/>
              <a:t> „Backend“ </a:t>
            </a:r>
            <a:r>
              <a:rPr lang="de-DE" dirty="0" err="1" smtClean="0"/>
              <a:t>performing</a:t>
            </a:r>
            <a:r>
              <a:rPr lang="de-DE" dirty="0" smtClean="0"/>
              <a:t> a Global </a:t>
            </a:r>
            <a:r>
              <a:rPr lang="de-DE" dirty="0" err="1" smtClean="0"/>
              <a:t>Optimization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r>
              <a:rPr lang="de-DE" dirty="0" smtClean="0"/>
              <a:t> </a:t>
            </a:r>
            <a:r>
              <a:rPr lang="de-DE" dirty="0" err="1" smtClean="0"/>
              <a:t>running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evaluate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Run </a:t>
            </a:r>
            <a:r>
              <a:rPr lang="de-DE" dirty="0" err="1" smtClean="0"/>
              <a:t>Rovio</a:t>
            </a:r>
            <a:r>
              <a:rPr lang="de-DE" dirty="0" smtClean="0"/>
              <a:t> on Embedded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-quality IMU </a:t>
            </a:r>
            <a:r>
              <a:rPr lang="de-DE" dirty="0" err="1" smtClean="0"/>
              <a:t>and</a:t>
            </a:r>
            <a:r>
              <a:rPr lang="de-DE" dirty="0" smtClean="0"/>
              <a:t> non-</a:t>
            </a:r>
            <a:r>
              <a:rPr lang="de-DE" dirty="0" err="1" smtClean="0"/>
              <a:t>timesynchronized</a:t>
            </a:r>
            <a:r>
              <a:rPr lang="de-DE" dirty="0" smtClean="0"/>
              <a:t> Hardware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4C82F-4837-8A40-AC2E-486F81E7B47B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0636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55380"/>
            <a:ext cx="8496300" cy="167872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!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0E70-C7DF-7841-AE53-EF4FA8A5F7D7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9184"/>
            <a:ext cx="8496300" cy="21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7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CE78-899C-C946-B169-951567590A5D}" type="datetime1">
              <a:rPr lang="en-GB" smtClean="0"/>
              <a:t>03.12.15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Julian Surber</a:t>
            </a:r>
            <a:endParaRPr lang="en-GB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</a:t>
            </a:r>
            <a:br>
              <a:rPr lang="en-GB" smtClean="0"/>
            </a:br>
            <a:endParaRPr lang="en-GB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23850" y="3694688"/>
            <a:ext cx="4248150" cy="2539422"/>
          </a:xfrm>
        </p:spPr>
        <p:txBody>
          <a:bodyPr/>
          <a:lstStyle/>
          <a:p>
            <a:r>
              <a:rPr lang="en-GB" dirty="0" smtClean="0"/>
              <a:t>One key challenge: Single Robot Localization</a:t>
            </a:r>
          </a:p>
          <a:p>
            <a:endParaRPr lang="en-GB" dirty="0" smtClean="0"/>
          </a:p>
          <a:p>
            <a:r>
              <a:rPr lang="en-GB" dirty="0" smtClean="0"/>
              <a:t>Global and Local </a:t>
            </a:r>
            <a:endParaRPr lang="en-GB" dirty="0"/>
          </a:p>
        </p:txBody>
      </p:sp>
      <p:pic>
        <p:nvPicPr>
          <p:cNvPr id="11" name="Bild 10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8" y="1278837"/>
            <a:ext cx="8496300" cy="2107748"/>
          </a:xfrm>
          <a:prstGeom prst="rect">
            <a:avLst/>
          </a:prstGeom>
        </p:spPr>
      </p:pic>
      <p:sp>
        <p:nvSpPr>
          <p:cNvPr id="8" name="Inhaltsplatzhalter 9"/>
          <p:cNvSpPr txBox="1">
            <a:spLocks/>
          </p:cNvSpPr>
          <p:nvPr/>
        </p:nvSpPr>
        <p:spPr>
          <a:xfrm>
            <a:off x="4536578" y="3694688"/>
            <a:ext cx="4248150" cy="253942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Visual-Inertial Odometry</a:t>
            </a:r>
          </a:p>
          <a:p>
            <a:pPr lvl="1"/>
            <a:r>
              <a:rPr lang="en-GB" dirty="0"/>
              <a:t>Complementary Properties</a:t>
            </a:r>
          </a:p>
          <a:p>
            <a:pPr lvl="1"/>
            <a:r>
              <a:rPr lang="en-GB" dirty="0" smtClean="0"/>
              <a:t>Lightweight </a:t>
            </a:r>
          </a:p>
          <a:p>
            <a:pPr lvl="1"/>
            <a:r>
              <a:rPr lang="en-GB" dirty="0" smtClean="0"/>
              <a:t>Cheap</a:t>
            </a:r>
          </a:p>
          <a:p>
            <a:pPr lvl="1"/>
            <a:r>
              <a:rPr lang="en-GB" dirty="0" smtClean="0"/>
              <a:t>Passive, </a:t>
            </a:r>
            <a:r>
              <a:rPr lang="en-GB" dirty="0" err="1" smtClean="0"/>
              <a:t>onboard</a:t>
            </a:r>
            <a:r>
              <a:rPr lang="en-GB" dirty="0" smtClean="0"/>
              <a:t> sensors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972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11112"/>
            <a:ext cx="8496300" cy="922998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860E-D7F2-CF48-A58D-98C4E8FD5AD0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 /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1877447" y="1718668"/>
            <a:ext cx="5389106" cy="4243212"/>
            <a:chOff x="1877447" y="1718668"/>
            <a:chExt cx="5389106" cy="4243212"/>
          </a:xfrm>
        </p:grpSpPr>
        <p:pic>
          <p:nvPicPr>
            <p:cNvPr id="7" name="Bild 6" descr="errors_timing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47" y="1718668"/>
              <a:ext cx="5389106" cy="4243212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3389971" y="1836847"/>
              <a:ext cx="2392920" cy="283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77337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A5BE-2139-AD45-82DC-E2FF9F4E938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Ev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18044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92F8-C2E1-BB44-BBE1-CA6852F39B99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Long </a:t>
            </a:r>
            <a:r>
              <a:rPr lang="de-CH" dirty="0" err="1" smtClean="0"/>
              <a:t>Trajectory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7424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LTE = 2 cm / 1 m (2 %)</a:t>
            </a:r>
          </a:p>
          <a:p>
            <a:r>
              <a:rPr lang="de-DE" dirty="0" smtClean="0"/>
              <a:t>LOE = 0.6° / 1 m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DE0D-048E-BC44-A2C4-EDBA5C68D20A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 descr="ijrr_lte_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20714"/>
            <a:ext cx="3748766" cy="2339230"/>
          </a:xfrm>
          <a:prstGeom prst="rect">
            <a:avLst/>
          </a:prstGeom>
        </p:spPr>
      </p:pic>
      <p:pic>
        <p:nvPicPr>
          <p:cNvPr id="14" name="Bild 13" descr="ijrr_loe_ra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037992"/>
            <a:ext cx="3748766" cy="2339230"/>
          </a:xfrm>
          <a:prstGeom prst="rect">
            <a:avLst/>
          </a:prstGeom>
        </p:spPr>
      </p:pic>
      <p:pic>
        <p:nvPicPr>
          <p:cNvPr id="15" name="Bild 14" descr="ijrr_l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620715"/>
            <a:ext cx="3373106" cy="2104818"/>
          </a:xfrm>
          <a:prstGeom prst="rect">
            <a:avLst/>
          </a:prstGeom>
        </p:spPr>
      </p:pic>
      <p:pic>
        <p:nvPicPr>
          <p:cNvPr id="16" name="Bild 15" descr="ijrr_lte_per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2704541"/>
            <a:ext cx="3373106" cy="2104818"/>
          </a:xfrm>
          <a:prstGeom prst="rect">
            <a:avLst/>
          </a:prstGeom>
        </p:spPr>
      </p:pic>
      <p:pic>
        <p:nvPicPr>
          <p:cNvPr id="17" name="Bild 16" descr="ijrr_l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43" y="4753182"/>
            <a:ext cx="3373106" cy="21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233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77EE-BC7B-6940-908F-CBBC833D97D6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2" name="Bild 1" descr="ijrr_goe_y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10" y="778158"/>
            <a:ext cx="2962290" cy="1848469"/>
          </a:xfrm>
          <a:prstGeom prst="rect">
            <a:avLst/>
          </a:prstGeom>
        </p:spPr>
      </p:pic>
      <p:pic>
        <p:nvPicPr>
          <p:cNvPr id="6" name="Bild 5" descr="ijrr_goe_ro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778159"/>
            <a:ext cx="2941298" cy="1835370"/>
          </a:xfrm>
          <a:prstGeom prst="rect">
            <a:avLst/>
          </a:prstGeom>
        </p:spPr>
      </p:pic>
      <p:pic>
        <p:nvPicPr>
          <p:cNvPr id="7" name="Bild 6" descr="ijrr_goe_pi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32" y="778159"/>
            <a:ext cx="2946547" cy="1838645"/>
          </a:xfrm>
          <a:prstGeom prst="rect">
            <a:avLst/>
          </a:prstGeom>
        </p:spPr>
      </p:pic>
      <p:pic>
        <p:nvPicPr>
          <p:cNvPr id="17" name="Bild 16" descr="ijrr_gte_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529"/>
            <a:ext cx="2962287" cy="1848467"/>
          </a:xfrm>
          <a:prstGeom prst="rect">
            <a:avLst/>
          </a:prstGeom>
        </p:spPr>
      </p:pic>
      <p:pic>
        <p:nvPicPr>
          <p:cNvPr id="18" name="Bild 17" descr="ijrr_gte_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32" y="2616804"/>
            <a:ext cx="2957038" cy="1845192"/>
          </a:xfrm>
          <a:prstGeom prst="rect">
            <a:avLst/>
          </a:prstGeom>
        </p:spPr>
      </p:pic>
      <p:pic>
        <p:nvPicPr>
          <p:cNvPr id="19" name="Bild 18" descr="ijrr_gte_z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10" y="2616804"/>
            <a:ext cx="2962289" cy="1848468"/>
          </a:xfrm>
          <a:prstGeom prst="rect">
            <a:avLst/>
          </a:prstGeom>
        </p:spPr>
      </p:pic>
      <p:pic>
        <p:nvPicPr>
          <p:cNvPr id="20" name="Bild 19" descr="rovio_1_2Dpl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28" y="4604770"/>
            <a:ext cx="2433320" cy="1706956"/>
          </a:xfrm>
          <a:prstGeom prst="rect">
            <a:avLst/>
          </a:prstGeom>
        </p:spPr>
      </p:pic>
      <p:pic>
        <p:nvPicPr>
          <p:cNvPr id="21" name="Bild 20" descr="rovio_1_2Dplo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50" y="3138385"/>
            <a:ext cx="4523698" cy="3173341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1815855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GOE_Yaw</a:t>
            </a:r>
            <a:r>
              <a:rPr lang="de-DE" dirty="0" smtClean="0"/>
              <a:t> = 45 </a:t>
            </a:r>
            <a:r>
              <a:rPr lang="de-DE" dirty="0" err="1" smtClean="0"/>
              <a:t>deg</a:t>
            </a:r>
            <a:r>
              <a:rPr lang="de-DE" dirty="0" smtClean="0"/>
              <a:t> / 1000 m</a:t>
            </a:r>
          </a:p>
          <a:p>
            <a:r>
              <a:rPr lang="de-DE" dirty="0" smtClean="0"/>
              <a:t>GTE_Z = 1 m / 1000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10267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LTE </a:t>
            </a:r>
            <a:r>
              <a:rPr lang="de-DE" dirty="0"/>
              <a:t>= </a:t>
            </a:r>
            <a:r>
              <a:rPr lang="de-DE" dirty="0" smtClean="0"/>
              <a:t>2 </a:t>
            </a:r>
            <a:r>
              <a:rPr lang="de-DE" dirty="0"/>
              <a:t>cm / 1 m </a:t>
            </a:r>
            <a:r>
              <a:rPr lang="de-DE" dirty="0" smtClean="0"/>
              <a:t>(2 </a:t>
            </a:r>
            <a:r>
              <a:rPr lang="de-DE" dirty="0"/>
              <a:t>%)</a:t>
            </a:r>
          </a:p>
          <a:p>
            <a:pPr lvl="1"/>
            <a:r>
              <a:rPr lang="de-DE" dirty="0"/>
              <a:t>LOE = 0.6° / 1 </a:t>
            </a:r>
            <a:r>
              <a:rPr lang="de-DE" dirty="0" smtClean="0"/>
              <a:t>m</a:t>
            </a:r>
          </a:p>
          <a:p>
            <a:r>
              <a:rPr lang="de-DE" dirty="0"/>
              <a:t>Global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roll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pitch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 smtClean="0"/>
              <a:t>bounded</a:t>
            </a:r>
            <a:endParaRPr lang="de-DE" dirty="0"/>
          </a:p>
          <a:p>
            <a:pPr lvl="1"/>
            <a:r>
              <a:rPr lang="de-DE" dirty="0" err="1"/>
              <a:t>yaw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= </a:t>
            </a:r>
            <a:r>
              <a:rPr lang="de-DE" dirty="0" smtClean="0"/>
              <a:t>45 </a:t>
            </a:r>
            <a:r>
              <a:rPr lang="de-DE" dirty="0" err="1"/>
              <a:t>deg</a:t>
            </a:r>
            <a:r>
              <a:rPr lang="de-DE" dirty="0"/>
              <a:t> / </a:t>
            </a:r>
            <a:r>
              <a:rPr lang="de-DE" dirty="0" smtClean="0"/>
              <a:t>1000 </a:t>
            </a:r>
            <a:r>
              <a:rPr lang="de-DE" dirty="0"/>
              <a:t>m</a:t>
            </a:r>
          </a:p>
          <a:p>
            <a:pPr lvl="1"/>
            <a:r>
              <a:rPr lang="de-DE" dirty="0"/>
              <a:t>x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yaw</a:t>
            </a:r>
            <a:endParaRPr lang="de-DE" dirty="0"/>
          </a:p>
          <a:p>
            <a:pPr lvl="1"/>
            <a:r>
              <a:rPr lang="de-DE" dirty="0" err="1"/>
              <a:t>z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 = </a:t>
            </a:r>
            <a:r>
              <a:rPr lang="de-DE" dirty="0" smtClean="0"/>
              <a:t>1 m </a:t>
            </a:r>
            <a:r>
              <a:rPr lang="de-DE" dirty="0"/>
              <a:t>/ </a:t>
            </a:r>
            <a:r>
              <a:rPr lang="de-DE" dirty="0" smtClean="0"/>
              <a:t>1000 </a:t>
            </a:r>
            <a:r>
              <a:rPr lang="de-DE" dirty="0"/>
              <a:t>m (0.1 %)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/>
              <a:t>Complexity</a:t>
            </a:r>
            <a:endParaRPr lang="de-DE" dirty="0"/>
          </a:p>
          <a:p>
            <a:pPr lvl="1"/>
            <a:r>
              <a:rPr lang="de-DE" dirty="0" smtClean="0"/>
              <a:t>Average Processing Time per Image = 10 </a:t>
            </a:r>
            <a:r>
              <a:rPr lang="de-DE" dirty="0" err="1" smtClean="0"/>
              <a:t>ms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1FDE-C8E6-6A4E-8B04-7C2AD2141E78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Long </a:t>
            </a:r>
            <a:r>
              <a:rPr lang="de-DE" dirty="0" err="1" smtClean="0"/>
              <a:t>Trajectory</a:t>
            </a:r>
            <a:r>
              <a:rPr lang="de-DE" dirty="0" smtClean="0"/>
              <a:t>: Summary (</a:t>
            </a:r>
            <a:r>
              <a:rPr lang="de-DE" dirty="0" err="1" smtClean="0"/>
              <a:t>create</a:t>
            </a:r>
            <a:r>
              <a:rPr lang="de-DE" dirty="0" smtClean="0"/>
              <a:t> Table!)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38442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FAB4F-6F92-544B-B8F2-3B8A9FCB30D7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Yaw-Drift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10 Times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endParaRPr lang="de-DE" dirty="0" smtClean="0"/>
          </a:p>
          <a:p>
            <a:r>
              <a:rPr lang="de-DE" dirty="0" smtClean="0"/>
              <a:t>Global Translation Error 2 Times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endParaRPr lang="de-DE" dirty="0" smtClean="0"/>
          </a:p>
          <a:p>
            <a:r>
              <a:rPr lang="de-DE" dirty="0" smtClean="0"/>
              <a:t>World-</a:t>
            </a:r>
            <a:r>
              <a:rPr lang="de-DE" dirty="0" err="1" smtClean="0"/>
              <a:t>z</a:t>
            </a:r>
            <a:r>
              <a:rPr lang="de-DE" dirty="0" smtClean="0"/>
              <a:t> Error ? Times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Locally</a:t>
            </a:r>
            <a:r>
              <a:rPr lang="de-DE" dirty="0" smtClean="0"/>
              <a:t> </a:t>
            </a:r>
            <a:r>
              <a:rPr lang="de-DE" dirty="0" err="1" smtClean="0"/>
              <a:t>Rovio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Okvis</a:t>
            </a:r>
            <a:r>
              <a:rPr lang="de-DE" dirty="0" smtClean="0"/>
              <a:t> </a:t>
            </a:r>
            <a:r>
              <a:rPr lang="de-DE" dirty="0" err="1" smtClean="0"/>
              <a:t>similar</a:t>
            </a:r>
            <a:r>
              <a:rPr lang="de-DE" dirty="0" smtClean="0"/>
              <a:t> (?)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03650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uroc_cut_4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495550"/>
            <a:ext cx="8496300" cy="3267075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63DC0-0AF1-A444-8F84-9A8B3154DCE1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 smtClean="0"/>
              <a:t>Trajectory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085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Local</a:t>
            </a:r>
            <a:r>
              <a:rPr lang="de-DE" dirty="0" smtClean="0"/>
              <a:t> Translation Error</a:t>
            </a:r>
          </a:p>
          <a:p>
            <a:pPr lvl="1"/>
            <a:r>
              <a:rPr lang="de-DE" dirty="0" err="1" smtClean="0"/>
              <a:t>Local</a:t>
            </a:r>
            <a:r>
              <a:rPr lang="de-DE" dirty="0" smtClean="0"/>
              <a:t> Orientation Error</a:t>
            </a:r>
            <a:endParaRPr lang="de-DE" dirty="0"/>
          </a:p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smtClean="0"/>
              <a:t>Absolute Translation Error</a:t>
            </a:r>
          </a:p>
          <a:p>
            <a:pPr lvl="1"/>
            <a:r>
              <a:rPr lang="de-DE" dirty="0" smtClean="0"/>
              <a:t>Absolute Orientation Error</a:t>
            </a:r>
          </a:p>
          <a:p>
            <a:pPr lvl="1"/>
            <a:r>
              <a:rPr lang="de-DE" dirty="0" smtClean="0"/>
              <a:t>World-</a:t>
            </a:r>
            <a:r>
              <a:rPr lang="de-DE" dirty="0"/>
              <a:t>Z</a:t>
            </a:r>
            <a:r>
              <a:rPr lang="de-DE" dirty="0" smtClean="0"/>
              <a:t> Error</a:t>
            </a:r>
          </a:p>
          <a:p>
            <a:pPr lvl="1"/>
            <a:r>
              <a:rPr lang="de-DE" dirty="0" smtClean="0"/>
              <a:t>Yaw Error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lvl="1"/>
            <a:r>
              <a:rPr lang="de-DE" dirty="0" smtClean="0"/>
              <a:t>Processing Time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Frame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884-C6E2-DA40-AD25-323FC713C383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Sheme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26046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DC36-843A-194D-9FEC-5C716C157420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3925232" y="3795350"/>
            <a:ext cx="5092828" cy="727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71" name="Bild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4" y="2410049"/>
            <a:ext cx="288000" cy="288000"/>
          </a:xfrm>
          <a:prstGeom prst="rect">
            <a:avLst/>
          </a:prstGeom>
        </p:spPr>
      </p:pic>
      <p:pic>
        <p:nvPicPr>
          <p:cNvPr id="73" name="Bild 7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4" y="4484979"/>
            <a:ext cx="759273" cy="288000"/>
          </a:xfrm>
          <a:prstGeom prst="rect">
            <a:avLst/>
          </a:prstGeom>
        </p:spPr>
      </p:pic>
      <p:pic>
        <p:nvPicPr>
          <p:cNvPr id="74" name="Bild 7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31" y="2740033"/>
            <a:ext cx="759273" cy="288000"/>
          </a:xfrm>
          <a:prstGeom prst="rect">
            <a:avLst/>
          </a:prstGeom>
        </p:spPr>
      </p:pic>
      <p:pic>
        <p:nvPicPr>
          <p:cNvPr id="75" name="Bild 7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628979"/>
            <a:ext cx="3516923" cy="216000"/>
          </a:xfrm>
          <a:prstGeom prst="rect">
            <a:avLst/>
          </a:prstGeom>
        </p:spPr>
      </p:pic>
      <p:sp>
        <p:nvSpPr>
          <p:cNvPr id="77" name="Rechteck 76"/>
          <p:cNvSpPr/>
          <p:nvPr/>
        </p:nvSpPr>
        <p:spPr>
          <a:xfrm>
            <a:off x="235425" y="5502083"/>
            <a:ext cx="8782635" cy="755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81" name="Bild 8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23445"/>
            <a:ext cx="2400923" cy="216000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90" y="1484714"/>
            <a:ext cx="1243636" cy="216000"/>
          </a:xfrm>
          <a:prstGeom prst="rect">
            <a:avLst/>
          </a:prstGeom>
        </p:spPr>
      </p:pic>
      <p:pic>
        <p:nvPicPr>
          <p:cNvPr id="2" name="Bild 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619170"/>
            <a:ext cx="4824000" cy="663455"/>
          </a:xfrm>
          <a:prstGeom prst="rect">
            <a:avLst/>
          </a:prstGeom>
        </p:spPr>
      </p:pic>
      <p:pic>
        <p:nvPicPr>
          <p:cNvPr id="7" name="Bild 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2463048"/>
            <a:ext cx="4824000" cy="665165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3" y="1340714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4059392"/>
            <a:ext cx="4824000" cy="226591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3480143"/>
            <a:ext cx="3082154" cy="216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181648"/>
            <a:ext cx="2976000" cy="216000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696435"/>
            <a:ext cx="8536496" cy="413359"/>
          </a:xfrm>
          <a:prstGeom prst="rect">
            <a:avLst/>
          </a:prstGeom>
        </p:spPr>
      </p:pic>
      <p:pic>
        <p:nvPicPr>
          <p:cNvPr id="23" name="Bild 22" descr="rpe_frames_2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4" y="724243"/>
            <a:ext cx="2782923" cy="38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04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6014-5877-6045-B441-CD30C00E96DA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2" name="Bild 1" descr="state_of_the_a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33"/>
          <a:stretch/>
        </p:blipFill>
        <p:spPr>
          <a:xfrm>
            <a:off x="1599019" y="1238560"/>
            <a:ext cx="5945962" cy="3652703"/>
          </a:xfrm>
          <a:prstGeom prst="rect">
            <a:avLst/>
          </a:prstGeom>
        </p:spPr>
      </p:pic>
      <p:pic>
        <p:nvPicPr>
          <p:cNvPr id="8" name="Bild 7" descr="filteringbased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2" y="2687045"/>
            <a:ext cx="2045339" cy="2900906"/>
          </a:xfrm>
          <a:prstGeom prst="rect">
            <a:avLst/>
          </a:prstGeom>
        </p:spPr>
      </p:pic>
      <p:pic>
        <p:nvPicPr>
          <p:cNvPr id="10" name="Bild 9" descr="keyframebased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05" y="2687045"/>
            <a:ext cx="2045339" cy="29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3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LTE = 4 cm / 1 m (4 %</a:t>
            </a:r>
            <a:r>
              <a:rPr lang="de-DE" dirty="0"/>
              <a:t>)	</a:t>
            </a:r>
            <a:r>
              <a:rPr lang="de-DE" dirty="0" smtClean="0"/>
              <a:t>	</a:t>
            </a:r>
            <a:r>
              <a:rPr lang="de-DE" dirty="0"/>
              <a:t>	LOE = 0.6° / 1 m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E6BF-D84F-A346-B7F9-F34B66C332E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Bild 8" descr="euroc_l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6" y="1072053"/>
            <a:ext cx="3383999" cy="2111616"/>
          </a:xfrm>
          <a:prstGeom prst="rect">
            <a:avLst/>
          </a:prstGeom>
        </p:spPr>
      </p:pic>
      <p:pic>
        <p:nvPicPr>
          <p:cNvPr id="10" name="Bild 9" descr="euroc_lte_per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6" y="3140965"/>
            <a:ext cx="3383999" cy="2111615"/>
          </a:xfrm>
          <a:prstGeom prst="rect">
            <a:avLst/>
          </a:prstGeom>
        </p:spPr>
      </p:pic>
      <p:pic>
        <p:nvPicPr>
          <p:cNvPr id="12" name="Bild 11" descr="euroc_l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52" y="1165077"/>
            <a:ext cx="3383999" cy="21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049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3988202" y="5608371"/>
            <a:ext cx="3896167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988203" y="2886474"/>
            <a:ext cx="3896166" cy="6087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405-689C-2C4A-9BD4-456211037F16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pic>
        <p:nvPicPr>
          <p:cNvPr id="72" name="Bild 71" descr="rpe_fra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1592714"/>
            <a:ext cx="2900344" cy="2892265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3" y="2282625"/>
            <a:ext cx="1243636" cy="216000"/>
          </a:xfrm>
          <a:prstGeom prst="rect">
            <a:avLst/>
          </a:prstGeom>
        </p:spPr>
      </p:pic>
      <p:pic>
        <p:nvPicPr>
          <p:cNvPr id="9" name="Bild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2239862"/>
            <a:ext cx="334452" cy="288000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36" y="4464111"/>
            <a:ext cx="288000" cy="288000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61" y="3596721"/>
            <a:ext cx="288000" cy="288000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3925232" y="1679403"/>
            <a:ext cx="4012392" cy="191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1843083"/>
            <a:ext cx="3743999" cy="307948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2400618"/>
            <a:ext cx="3743999" cy="312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3012544"/>
            <a:ext cx="3743999" cy="313374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3925232" y="4464111"/>
            <a:ext cx="4012392" cy="186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4604137"/>
            <a:ext cx="3743999" cy="304000"/>
          </a:xfrm>
          <a:prstGeom prst="rect">
            <a:avLst/>
          </a:prstGeom>
        </p:spPr>
      </p:pic>
      <p:pic>
        <p:nvPicPr>
          <p:cNvPr id="17" name="Bild 1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153891"/>
            <a:ext cx="3743999" cy="312000"/>
          </a:xfrm>
          <a:prstGeom prst="rect">
            <a:avLst/>
          </a:prstGeom>
        </p:spPr>
      </p:pic>
      <p:pic>
        <p:nvPicPr>
          <p:cNvPr id="18" name="Bild 17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2" y="5732467"/>
            <a:ext cx="3743999" cy="300152"/>
          </a:xfrm>
          <a:prstGeom prst="rect">
            <a:avLst/>
          </a:prstGeom>
        </p:spPr>
      </p:pic>
      <p:pic>
        <p:nvPicPr>
          <p:cNvPr id="20" name="Bild 19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80072"/>
            <a:ext cx="3112000" cy="216000"/>
          </a:xfrm>
          <a:prstGeom prst="rect">
            <a:avLst/>
          </a:prstGeom>
        </p:spPr>
      </p:pic>
      <p:pic>
        <p:nvPicPr>
          <p:cNvPr id="21" name="Bild 20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009096"/>
            <a:ext cx="3128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496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9" grpId="0" animBg="1"/>
      <p:bldP spid="23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" y="778157"/>
            <a:ext cx="2948774" cy="184003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3" y="778158"/>
            <a:ext cx="2948775" cy="184003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778159"/>
            <a:ext cx="2941298" cy="1835370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09" y="4863071"/>
            <a:ext cx="2018916" cy="133234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2541489"/>
            <a:ext cx="2948775" cy="1840036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2" y="2541488"/>
            <a:ext cx="2948775" cy="184003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2541490"/>
            <a:ext cx="2941298" cy="1835370"/>
          </a:xfrm>
          <a:prstGeom prst="rect">
            <a:avLst/>
          </a:prstGeom>
        </p:spPr>
      </p:pic>
      <p:pic>
        <p:nvPicPr>
          <p:cNvPr id="16" name="Bild 15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68" y="2976363"/>
            <a:ext cx="4877857" cy="3219056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1815855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GOE_Yaw</a:t>
            </a:r>
            <a:r>
              <a:rPr lang="de-DE" dirty="0" smtClean="0"/>
              <a:t> = 1 </a:t>
            </a:r>
            <a:r>
              <a:rPr lang="de-DE" dirty="0" err="1" smtClean="0"/>
              <a:t>deg</a:t>
            </a:r>
            <a:r>
              <a:rPr lang="de-DE" dirty="0" smtClean="0"/>
              <a:t> / 50 m</a:t>
            </a:r>
          </a:p>
          <a:p>
            <a:r>
              <a:rPr lang="de-DE" dirty="0" smtClean="0"/>
              <a:t>GTE_Z = 5 cm / 50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90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LTE </a:t>
            </a:r>
            <a:r>
              <a:rPr lang="de-DE" dirty="0"/>
              <a:t>= 4 cm / 1 m (4 %)</a:t>
            </a:r>
          </a:p>
          <a:p>
            <a:pPr lvl="1"/>
            <a:r>
              <a:rPr lang="de-DE" dirty="0"/>
              <a:t>LOE = 0.6° / 1 </a:t>
            </a:r>
            <a:r>
              <a:rPr lang="de-DE" dirty="0" smtClean="0"/>
              <a:t>m</a:t>
            </a:r>
          </a:p>
          <a:p>
            <a:r>
              <a:rPr lang="de-DE" dirty="0"/>
              <a:t>Global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roll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pitch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bounded</a:t>
            </a:r>
            <a:endParaRPr lang="de-DE" dirty="0"/>
          </a:p>
          <a:p>
            <a:pPr lvl="1"/>
            <a:r>
              <a:rPr lang="de-DE" dirty="0" err="1"/>
              <a:t>yaw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= 1 </a:t>
            </a:r>
            <a:r>
              <a:rPr lang="de-DE" dirty="0" err="1"/>
              <a:t>deg</a:t>
            </a:r>
            <a:r>
              <a:rPr lang="de-DE" dirty="0"/>
              <a:t> / 50 m</a:t>
            </a:r>
          </a:p>
          <a:p>
            <a:pPr lvl="1"/>
            <a:r>
              <a:rPr lang="de-DE" dirty="0"/>
              <a:t>x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yaw</a:t>
            </a:r>
            <a:endParaRPr lang="de-DE" dirty="0"/>
          </a:p>
          <a:p>
            <a:pPr lvl="1"/>
            <a:r>
              <a:rPr lang="de-DE" dirty="0" err="1"/>
              <a:t>z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 = 5 cm / 50 m (0.1 %)</a:t>
            </a:r>
          </a:p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/>
              <a:t>Complexity</a:t>
            </a:r>
            <a:endParaRPr lang="de-DE" dirty="0"/>
          </a:p>
          <a:p>
            <a:pPr lvl="1"/>
            <a:r>
              <a:rPr lang="de-DE" dirty="0" smtClean="0"/>
              <a:t>Average Processing Time per Image = 10 </a:t>
            </a:r>
            <a:r>
              <a:rPr lang="de-DE" dirty="0" err="1" smtClean="0"/>
              <a:t>ms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79C4-63E8-CF4A-AD0F-9F4B12FD78CF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 smtClean="0"/>
              <a:t>Trajectory</a:t>
            </a:r>
            <a:r>
              <a:rPr lang="de-DE" dirty="0" smtClean="0"/>
              <a:t>: Summary (</a:t>
            </a:r>
            <a:r>
              <a:rPr lang="de-DE" dirty="0" err="1" smtClean="0"/>
              <a:t>create</a:t>
            </a:r>
            <a:r>
              <a:rPr lang="de-DE" dirty="0" smtClean="0"/>
              <a:t> Table!)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1433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225973"/>
            <a:ext cx="8496300" cy="1008137"/>
          </a:xfrm>
        </p:spPr>
        <p:txBody>
          <a:bodyPr/>
          <a:lstStyle/>
          <a:p>
            <a:r>
              <a:rPr lang="de-DE" dirty="0" err="1" smtClean="0"/>
              <a:t>Visensor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endParaRPr lang="de-DE" dirty="0" smtClean="0"/>
          </a:p>
          <a:p>
            <a:r>
              <a:rPr lang="de-DE" dirty="0" smtClean="0"/>
              <a:t>New Hardware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E84A-6313-654D-95F7-75F71CEBB3C5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 – 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slow_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1" y="1126194"/>
            <a:ext cx="2795869" cy="1744623"/>
          </a:xfrm>
          <a:prstGeom prst="rect">
            <a:avLst/>
          </a:prstGeom>
        </p:spPr>
      </p:pic>
      <p:pic>
        <p:nvPicPr>
          <p:cNvPr id="9" name="Bild 8" descr="slow_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1" y="2870817"/>
            <a:ext cx="2795869" cy="1744623"/>
          </a:xfrm>
          <a:prstGeom prst="rect">
            <a:avLst/>
          </a:prstGeom>
        </p:spPr>
      </p:pic>
      <p:pic>
        <p:nvPicPr>
          <p:cNvPr id="11" name="Bild 10" descr="slow_az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1" y="4615439"/>
            <a:ext cx="2795869" cy="1744622"/>
          </a:xfrm>
          <a:prstGeom prst="rect">
            <a:avLst/>
          </a:prstGeom>
        </p:spPr>
      </p:pic>
      <p:pic>
        <p:nvPicPr>
          <p:cNvPr id="12" name="Bild 11" descr="slow_l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1240664"/>
            <a:ext cx="3243071" cy="2023676"/>
          </a:xfrm>
          <a:prstGeom prst="rect">
            <a:avLst/>
          </a:prstGeom>
        </p:spPr>
      </p:pic>
      <p:pic>
        <p:nvPicPr>
          <p:cNvPr id="13" name="Bild 12" descr="slow_l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01380"/>
            <a:ext cx="3244540" cy="20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209004"/>
            <a:ext cx="8496300" cy="2025105"/>
          </a:xfrm>
        </p:spPr>
        <p:txBody>
          <a:bodyPr/>
          <a:lstStyle/>
          <a:p>
            <a:r>
              <a:rPr lang="de-DE" dirty="0" smtClean="0"/>
              <a:t>Yaw Drift</a:t>
            </a:r>
          </a:p>
          <a:p>
            <a:r>
              <a:rPr lang="de-DE" dirty="0" err="1" smtClean="0"/>
              <a:t>Translational</a:t>
            </a:r>
            <a:r>
              <a:rPr lang="de-DE" dirty="0" smtClean="0"/>
              <a:t> Drift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8DE0-B8F1-6C4E-8A0B-5FFDD6EBFF61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rovio_1_2D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937"/>
            <a:ext cx="4254500" cy="2984500"/>
          </a:xfrm>
          <a:prstGeom prst="rect">
            <a:avLst/>
          </a:prstGeom>
        </p:spPr>
      </p:pic>
      <p:pic>
        <p:nvPicPr>
          <p:cNvPr id="8" name="Bild 7" descr="rovio_1_erro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94" y="0"/>
            <a:ext cx="4286806" cy="4723321"/>
          </a:xfrm>
          <a:prstGeom prst="rect">
            <a:avLst/>
          </a:prstGeom>
        </p:spPr>
      </p:pic>
      <p:pic>
        <p:nvPicPr>
          <p:cNvPr id="9" name="Bild 8" descr="rovio_1_yawerr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39" y="4597366"/>
            <a:ext cx="4275060" cy="22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9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620714"/>
            <a:ext cx="3383999" cy="211161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666053"/>
            <a:ext cx="3383999" cy="211161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4746386"/>
            <a:ext cx="3383998" cy="2111614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58" y="3015729"/>
            <a:ext cx="2018916" cy="133234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1554-EEEC-9E45-9376-AB06316B3648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13" y="620714"/>
            <a:ext cx="3310135" cy="2065524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50" y="2666052"/>
            <a:ext cx="3383999" cy="211161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51" y="4746386"/>
            <a:ext cx="3383999" cy="2111615"/>
          </a:xfrm>
          <a:prstGeom prst="rect">
            <a:avLst/>
          </a:prstGeom>
        </p:spPr>
      </p:pic>
      <p:pic>
        <p:nvPicPr>
          <p:cNvPr id="16" name="Bild 15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71" y="2113049"/>
            <a:ext cx="4877857" cy="32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303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gravity</a:t>
            </a:r>
            <a:r>
              <a:rPr lang="de-DE" dirty="0" smtClean="0"/>
              <a:t>: Roll </a:t>
            </a:r>
            <a:r>
              <a:rPr lang="de-DE" dirty="0" err="1" smtClean="0"/>
              <a:t>and</a:t>
            </a:r>
            <a:r>
              <a:rPr lang="de-DE" dirty="0" smtClean="0"/>
              <a:t> Pitch Errors </a:t>
            </a:r>
            <a:r>
              <a:rPr lang="de-DE" dirty="0" err="1" smtClean="0"/>
              <a:t>bounded</a:t>
            </a:r>
            <a:r>
              <a:rPr lang="de-DE" dirty="0" smtClean="0"/>
              <a:t> (</a:t>
            </a:r>
            <a:r>
              <a:rPr lang="de-DE" dirty="0" err="1" smtClean="0"/>
              <a:t>small</a:t>
            </a:r>
            <a:r>
              <a:rPr lang="de-DE" dirty="0" smtClean="0"/>
              <a:t>)</a:t>
            </a:r>
          </a:p>
          <a:p>
            <a:r>
              <a:rPr lang="de-DE" dirty="0" smtClean="0"/>
              <a:t>Yaw Drift</a:t>
            </a:r>
          </a:p>
          <a:p>
            <a:r>
              <a:rPr lang="de-DE" dirty="0" smtClean="0"/>
              <a:t>World-X </a:t>
            </a:r>
            <a:r>
              <a:rPr lang="de-DE" dirty="0" err="1" smtClean="0"/>
              <a:t>and</a:t>
            </a:r>
            <a:r>
              <a:rPr lang="de-DE" dirty="0" smtClean="0"/>
              <a:t> World-Y Errors 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Yaw Error</a:t>
            </a:r>
          </a:p>
          <a:p>
            <a:r>
              <a:rPr lang="de-DE" dirty="0" smtClean="0"/>
              <a:t>World-</a:t>
            </a:r>
            <a:r>
              <a:rPr lang="de-DE" dirty="0"/>
              <a:t>Z</a:t>
            </a:r>
            <a:r>
              <a:rPr lang="de-DE" dirty="0" smtClean="0"/>
              <a:t> Drift</a:t>
            </a:r>
          </a:p>
          <a:p>
            <a:endParaRPr lang="de-DE" dirty="0"/>
          </a:p>
          <a:p>
            <a:r>
              <a:rPr lang="de-DE" dirty="0" err="1" smtClean="0"/>
              <a:t>Local</a:t>
            </a:r>
            <a:r>
              <a:rPr lang="de-DE" dirty="0" smtClean="0"/>
              <a:t> Errors </a:t>
            </a:r>
            <a:r>
              <a:rPr lang="de-DE" dirty="0" err="1" smtClean="0"/>
              <a:t>cancel</a:t>
            </a:r>
            <a:r>
              <a:rPr lang="de-DE" dirty="0" smtClean="0"/>
              <a:t> out </a:t>
            </a:r>
            <a:r>
              <a:rPr lang="de-DE" dirty="0" smtClean="0">
                <a:sym typeface="Wingdings"/>
              </a:rPr>
              <a:t> Global Error </a:t>
            </a:r>
            <a:r>
              <a:rPr lang="de-DE" dirty="0" err="1" smtClean="0">
                <a:sym typeface="Wingdings"/>
              </a:rPr>
              <a:t>smaller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than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integrated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local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errors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B893-76E6-4840-AE25-D26D1BD13407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Error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9459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92CF-AB0F-B041-9AA4-765EA1E4C912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0" name="Rechteck 59"/>
          <p:cNvSpPr/>
          <p:nvPr/>
        </p:nvSpPr>
        <p:spPr>
          <a:xfrm>
            <a:off x="3925232" y="3421006"/>
            <a:ext cx="5092828" cy="1102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71" name="Bild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9" y="2210625"/>
            <a:ext cx="288000" cy="288000"/>
          </a:xfrm>
          <a:prstGeom prst="rect">
            <a:avLst/>
          </a:prstGeom>
        </p:spPr>
      </p:pic>
      <p:pic>
        <p:nvPicPr>
          <p:cNvPr id="72" name="Bild 71" descr="rpe_fram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9" y="1592714"/>
            <a:ext cx="2900344" cy="2892265"/>
          </a:xfrm>
          <a:prstGeom prst="rect">
            <a:avLst/>
          </a:prstGeom>
        </p:spPr>
      </p:pic>
      <p:pic>
        <p:nvPicPr>
          <p:cNvPr id="73" name="Bild 7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4" y="4484979"/>
            <a:ext cx="759273" cy="288000"/>
          </a:xfrm>
          <a:prstGeom prst="rect">
            <a:avLst/>
          </a:prstGeom>
        </p:spPr>
      </p:pic>
      <p:pic>
        <p:nvPicPr>
          <p:cNvPr id="74" name="Bild 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11" y="3517846"/>
            <a:ext cx="759273" cy="288000"/>
          </a:xfrm>
          <a:prstGeom prst="rect">
            <a:avLst/>
          </a:prstGeom>
        </p:spPr>
      </p:pic>
      <p:pic>
        <p:nvPicPr>
          <p:cNvPr id="75" name="Bild 7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4628979"/>
            <a:ext cx="3516923" cy="216000"/>
          </a:xfrm>
          <a:prstGeom prst="rect">
            <a:avLst/>
          </a:prstGeom>
        </p:spPr>
      </p:pic>
      <p:sp>
        <p:nvSpPr>
          <p:cNvPr id="77" name="Rechteck 76"/>
          <p:cNvSpPr/>
          <p:nvPr/>
        </p:nvSpPr>
        <p:spPr>
          <a:xfrm>
            <a:off x="235425" y="5103235"/>
            <a:ext cx="8782635" cy="1102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81" name="Bild 8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223445"/>
            <a:ext cx="2400923" cy="216000"/>
          </a:xfrm>
          <a:prstGeom prst="rect">
            <a:avLst/>
          </a:prstGeom>
        </p:spPr>
      </p:pic>
      <p:pic>
        <p:nvPicPr>
          <p:cNvPr id="82" name="Bild 8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6" y="3795350"/>
            <a:ext cx="1328728" cy="216000"/>
          </a:xfrm>
          <a:prstGeom prst="rect">
            <a:avLst/>
          </a:prstGeom>
        </p:spPr>
      </p:pic>
      <p:pic>
        <p:nvPicPr>
          <p:cNvPr id="83" name="Bild 8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3" y="2282625"/>
            <a:ext cx="1243636" cy="216000"/>
          </a:xfrm>
          <a:prstGeom prst="rect">
            <a:avLst/>
          </a:prstGeom>
        </p:spPr>
      </p:pic>
      <p:pic>
        <p:nvPicPr>
          <p:cNvPr id="2" name="Bild 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1" y="1619170"/>
            <a:ext cx="4824000" cy="663455"/>
          </a:xfrm>
          <a:prstGeom prst="rect">
            <a:avLst/>
          </a:prstGeom>
        </p:spPr>
      </p:pic>
      <p:pic>
        <p:nvPicPr>
          <p:cNvPr id="7" name="Bild 6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4" y="2463048"/>
            <a:ext cx="4824000" cy="665165"/>
          </a:xfrm>
          <a:prstGeom prst="rect">
            <a:avLst/>
          </a:prstGeom>
        </p:spPr>
      </p:pic>
      <p:pic>
        <p:nvPicPr>
          <p:cNvPr id="8" name="Bild 7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8" y="5475150"/>
            <a:ext cx="8536495" cy="392619"/>
          </a:xfrm>
          <a:prstGeom prst="rect">
            <a:avLst/>
          </a:prstGeom>
        </p:spPr>
      </p:pic>
      <p:pic>
        <p:nvPicPr>
          <p:cNvPr id="10" name="Bild 9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3" y="3884721"/>
            <a:ext cx="4824000" cy="2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46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97DC1-0436-1245-A0A5-313D815552C1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86" name="Gruppierung 85"/>
          <p:cNvGrpSpPr/>
          <p:nvPr/>
        </p:nvGrpSpPr>
        <p:grpSpPr>
          <a:xfrm>
            <a:off x="470559" y="1845114"/>
            <a:ext cx="3910575" cy="4127672"/>
            <a:chOff x="470559" y="1845114"/>
            <a:chExt cx="3910575" cy="4127672"/>
          </a:xfrm>
        </p:grpSpPr>
        <p:grpSp>
          <p:nvGrpSpPr>
            <p:cNvPr id="16" name="Gruppierung 15"/>
            <p:cNvGrpSpPr/>
            <p:nvPr/>
          </p:nvGrpSpPr>
          <p:grpSpPr>
            <a:xfrm>
              <a:off x="713531" y="4947233"/>
              <a:ext cx="886631" cy="1025553"/>
              <a:chOff x="1364385" y="3421784"/>
              <a:chExt cx="886631" cy="1025553"/>
            </a:xfrm>
          </p:grpSpPr>
          <p:cxnSp>
            <p:nvCxnSpPr>
              <p:cNvPr id="8" name="Gerade Verbindung mit Pfeil 7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mit Pfeil 8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feld 14"/>
              <p:cNvSpPr txBox="1"/>
              <p:nvPr/>
            </p:nvSpPr>
            <p:spPr>
              <a:xfrm>
                <a:off x="1565338" y="4078005"/>
                <a:ext cx="248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I</a:t>
                </a:r>
                <a:endParaRPr lang="de-DE" dirty="0"/>
              </a:p>
            </p:txBody>
          </p:sp>
        </p:grpSp>
        <p:grpSp>
          <p:nvGrpSpPr>
            <p:cNvPr id="17" name="Gruppierung 16"/>
            <p:cNvGrpSpPr/>
            <p:nvPr/>
          </p:nvGrpSpPr>
          <p:grpSpPr>
            <a:xfrm>
              <a:off x="3494503" y="4814285"/>
              <a:ext cx="886631" cy="1025553"/>
              <a:chOff x="1364385" y="3421784"/>
              <a:chExt cx="886631" cy="1025553"/>
            </a:xfrm>
          </p:grpSpPr>
          <p:cxnSp>
            <p:nvCxnSpPr>
              <p:cNvPr id="18" name="Gerade Verbindung mit Pfeil 17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feld 20"/>
              <p:cNvSpPr txBox="1"/>
              <p:nvPr/>
            </p:nvSpPr>
            <p:spPr>
              <a:xfrm>
                <a:off x="1565338" y="4078005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J</a:t>
                </a:r>
                <a:endParaRPr lang="de-DE" dirty="0"/>
              </a:p>
            </p:txBody>
          </p:sp>
        </p:grpSp>
        <p:cxnSp>
          <p:nvCxnSpPr>
            <p:cNvPr id="45" name="Gerade Verbindung mit Pfeil 44"/>
            <p:cNvCxnSpPr/>
            <p:nvPr/>
          </p:nvCxnSpPr>
          <p:spPr>
            <a:xfrm flipV="1">
              <a:off x="976059" y="3078833"/>
              <a:ext cx="274979" cy="23652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/>
            <p:cNvCxnSpPr/>
            <p:nvPr/>
          </p:nvCxnSpPr>
          <p:spPr>
            <a:xfrm flipH="1" flipV="1">
              <a:off x="2350939" y="2826257"/>
              <a:ext cx="1248517" cy="24848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uppierung 57"/>
            <p:cNvGrpSpPr/>
            <p:nvPr/>
          </p:nvGrpSpPr>
          <p:grpSpPr>
            <a:xfrm>
              <a:off x="1050085" y="2180532"/>
              <a:ext cx="886631" cy="997145"/>
              <a:chOff x="1364385" y="3421784"/>
              <a:chExt cx="886631" cy="997145"/>
            </a:xfrm>
          </p:grpSpPr>
          <p:cxnSp>
            <p:nvCxnSpPr>
              <p:cNvPr id="59" name="Gerade Verbindung mit Pfeil 58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mit Pfeil 59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mit Pfeil 60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feld 61"/>
              <p:cNvSpPr txBox="1"/>
              <p:nvPr/>
            </p:nvSpPr>
            <p:spPr>
              <a:xfrm>
                <a:off x="1565338" y="3690441"/>
                <a:ext cx="33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  <p:grpSp>
          <p:nvGrpSpPr>
            <p:cNvPr id="63" name="Gruppierung 62"/>
            <p:cNvGrpSpPr/>
            <p:nvPr/>
          </p:nvGrpSpPr>
          <p:grpSpPr>
            <a:xfrm>
              <a:off x="2053692" y="2045251"/>
              <a:ext cx="886631" cy="997145"/>
              <a:chOff x="1364385" y="3421784"/>
              <a:chExt cx="886631" cy="997145"/>
            </a:xfrm>
          </p:grpSpPr>
          <p:cxnSp>
            <p:nvCxnSpPr>
              <p:cNvPr id="64" name="Gerade Verbindung mit Pfeil 63"/>
              <p:cNvCxnSpPr/>
              <p:nvPr/>
            </p:nvCxnSpPr>
            <p:spPr>
              <a:xfrm flipV="1">
                <a:off x="1563795" y="3421784"/>
                <a:ext cx="0" cy="6297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/>
              <p:cNvCxnSpPr/>
              <p:nvPr/>
            </p:nvCxnSpPr>
            <p:spPr>
              <a:xfrm>
                <a:off x="1563795" y="4067509"/>
                <a:ext cx="6872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/>
              <p:cNvCxnSpPr/>
              <p:nvPr/>
            </p:nvCxnSpPr>
            <p:spPr>
              <a:xfrm flipH="1">
                <a:off x="1364385" y="4067509"/>
                <a:ext cx="199410" cy="3514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feld 66"/>
              <p:cNvSpPr txBox="1"/>
              <p:nvPr/>
            </p:nvSpPr>
            <p:spPr>
              <a:xfrm>
                <a:off x="1563795" y="3712604"/>
                <a:ext cx="351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C</a:t>
                </a:r>
              </a:p>
            </p:txBody>
          </p:sp>
        </p:grpSp>
        <p:sp>
          <p:nvSpPr>
            <p:cNvPr id="68" name="Rechteck 67"/>
            <p:cNvSpPr/>
            <p:nvPr/>
          </p:nvSpPr>
          <p:spPr>
            <a:xfrm>
              <a:off x="661200" y="1845114"/>
              <a:ext cx="2497873" cy="15849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1253060" y="1847859"/>
              <a:ext cx="800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Robot</a:t>
              </a:r>
              <a:endParaRPr lang="de-DE" dirty="0"/>
            </a:p>
          </p:txBody>
        </p:sp>
        <p:pic>
          <p:nvPicPr>
            <p:cNvPr id="82" name="Bild 81" descr="Bildschirmfoto 2015-11-21 um 14.35.5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482" y="3795283"/>
              <a:ext cx="543733" cy="319443"/>
            </a:xfrm>
            <a:prstGeom prst="rect">
              <a:avLst/>
            </a:prstGeom>
          </p:spPr>
        </p:pic>
        <p:pic>
          <p:nvPicPr>
            <p:cNvPr id="83" name="Bild 82" descr="Bildschirmfoto 2015-11-21 um 14.36.0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482" y="4163280"/>
              <a:ext cx="570041" cy="295577"/>
            </a:xfrm>
            <a:prstGeom prst="rect">
              <a:avLst/>
            </a:prstGeom>
          </p:spPr>
        </p:pic>
        <p:pic>
          <p:nvPicPr>
            <p:cNvPr id="84" name="Bild 83" descr="Bildschirmfoto 2015-11-21 um 14.36.1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59" y="3777602"/>
              <a:ext cx="542274" cy="332143"/>
            </a:xfrm>
            <a:prstGeom prst="rect">
              <a:avLst/>
            </a:prstGeom>
          </p:spPr>
        </p:pic>
        <p:pic>
          <p:nvPicPr>
            <p:cNvPr id="85" name="Bild 84" descr="Bildschirmfoto 2015-11-21 um 14.36.2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59" y="4109745"/>
              <a:ext cx="579526" cy="349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602560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333792"/>
            <a:ext cx="8496300" cy="3900318"/>
          </a:xfrm>
        </p:spPr>
        <p:txBody>
          <a:bodyPr/>
          <a:lstStyle/>
          <a:p>
            <a:r>
              <a:rPr lang="de-CH" dirty="0" smtClean="0"/>
              <a:t>State Propagation </a:t>
            </a:r>
            <a:r>
              <a:rPr lang="de-CH" dirty="0" err="1" smtClean="0"/>
              <a:t>with</a:t>
            </a:r>
            <a:r>
              <a:rPr lang="de-CH" dirty="0" smtClean="0"/>
              <a:t> IMU (200 Hz)</a:t>
            </a:r>
          </a:p>
          <a:p>
            <a:pPr lvl="1"/>
            <a:r>
              <a:rPr lang="de-CH" dirty="0" smtClean="0"/>
              <a:t>Position, </a:t>
            </a:r>
            <a:r>
              <a:rPr lang="de-CH" dirty="0" err="1" smtClean="0"/>
              <a:t>Velocity</a:t>
            </a:r>
            <a:r>
              <a:rPr lang="de-CH" dirty="0" smtClean="0"/>
              <a:t>, Attitude, IMU </a:t>
            </a:r>
            <a:r>
              <a:rPr lang="de-CH" dirty="0" err="1" smtClean="0"/>
              <a:t>Biases</a:t>
            </a:r>
            <a:r>
              <a:rPr lang="de-CH" dirty="0" smtClean="0"/>
              <a:t>, </a:t>
            </a:r>
            <a:r>
              <a:rPr lang="de-CH" dirty="0"/>
              <a:t>IMU-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Extrinsics</a:t>
            </a:r>
            <a:r>
              <a:rPr lang="de-CH" dirty="0"/>
              <a:t>, </a:t>
            </a:r>
            <a:r>
              <a:rPr lang="de-CH" dirty="0" smtClean="0"/>
              <a:t>Features (</a:t>
            </a:r>
            <a:r>
              <a:rPr lang="de-CH" dirty="0" err="1" smtClean="0"/>
              <a:t>Bearing</a:t>
            </a:r>
            <a:r>
              <a:rPr lang="de-CH" dirty="0" smtClean="0"/>
              <a:t> </a:t>
            </a:r>
            <a:r>
              <a:rPr lang="de-CH" dirty="0" err="1" smtClean="0"/>
              <a:t>Vector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Distance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Frame)</a:t>
            </a:r>
          </a:p>
          <a:p>
            <a:r>
              <a:rPr lang="de-CH" dirty="0" smtClean="0"/>
              <a:t>Update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Cameraframes</a:t>
            </a:r>
            <a:r>
              <a:rPr lang="de-CH" dirty="0" smtClean="0"/>
              <a:t> (20 Hz)</a:t>
            </a:r>
          </a:p>
          <a:p>
            <a:pPr lvl="1"/>
            <a:r>
              <a:rPr lang="de-CH" dirty="0"/>
              <a:t>Feature </a:t>
            </a:r>
            <a:r>
              <a:rPr lang="de-CH" dirty="0" err="1"/>
              <a:t>Detection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Fast Corner </a:t>
            </a:r>
            <a:r>
              <a:rPr lang="de-CH" dirty="0" err="1"/>
              <a:t>Detector</a:t>
            </a:r>
            <a:endParaRPr lang="de-CH" dirty="0"/>
          </a:p>
          <a:p>
            <a:pPr lvl="1"/>
            <a:r>
              <a:rPr lang="de-CH" dirty="0" smtClean="0"/>
              <a:t>Multilevel </a:t>
            </a:r>
            <a:r>
              <a:rPr lang="de-CH" dirty="0" err="1" smtClean="0"/>
              <a:t>patch</a:t>
            </a:r>
            <a:r>
              <a:rPr lang="de-CH" dirty="0" smtClean="0"/>
              <a:t> Features</a:t>
            </a:r>
          </a:p>
          <a:p>
            <a:pPr lvl="1"/>
            <a:r>
              <a:rPr lang="de-CH" dirty="0" err="1" smtClean="0"/>
              <a:t>Direct</a:t>
            </a:r>
            <a:r>
              <a:rPr lang="de-CH" dirty="0" smtClean="0"/>
              <a:t> </a:t>
            </a:r>
            <a:r>
              <a:rPr lang="de-CH" dirty="0" err="1" smtClean="0"/>
              <a:t>Intensity</a:t>
            </a:r>
            <a:r>
              <a:rPr lang="de-CH" dirty="0" smtClean="0"/>
              <a:t> Error</a:t>
            </a:r>
          </a:p>
          <a:p>
            <a:r>
              <a:rPr lang="de-CH" dirty="0" smtClean="0"/>
              <a:t>„Small“ </a:t>
            </a:r>
            <a:r>
              <a:rPr lang="de-CH" dirty="0" err="1" smtClean="0"/>
              <a:t>number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Features</a:t>
            </a:r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CF43-2D4E-684A-8EBC-BF6F65174F97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ROVIO </a:t>
            </a:r>
            <a:r>
              <a:rPr lang="de-CH" dirty="0"/>
              <a:t>– </a:t>
            </a:r>
            <a:r>
              <a:rPr lang="de-CH" dirty="0" smtClean="0"/>
              <a:t>Robust Visual </a:t>
            </a:r>
            <a:r>
              <a:rPr lang="de-CH" dirty="0" err="1" smtClean="0"/>
              <a:t>Inertial</a:t>
            </a:r>
            <a:r>
              <a:rPr lang="de-CH" dirty="0" smtClean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smtClean="0"/>
              <a:t>Approach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26121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1E05A-089F-5D42-82C8-4018FB5FD66F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ROVIO – Robust Visual 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Approach</a:t>
            </a:r>
            <a:endParaRPr lang="de-DE" dirty="0"/>
          </a:p>
        </p:txBody>
      </p:sp>
      <p:pic>
        <p:nvPicPr>
          <p:cNvPr id="7" name="ijrr_cut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333792"/>
            <a:ext cx="8496300" cy="342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40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Nonlinear</a:t>
            </a:r>
            <a:r>
              <a:rPr lang="de-CH" dirty="0" smtClean="0"/>
              <a:t> </a:t>
            </a:r>
            <a:r>
              <a:rPr lang="de-CH" dirty="0" err="1" smtClean="0"/>
              <a:t>optimization</a:t>
            </a:r>
            <a:endParaRPr lang="de-CH" dirty="0"/>
          </a:p>
          <a:p>
            <a:pPr lvl="1"/>
            <a:r>
              <a:rPr lang="de-CH" dirty="0" smtClean="0"/>
              <a:t>Position, </a:t>
            </a:r>
            <a:r>
              <a:rPr lang="de-CH" dirty="0" err="1" smtClean="0"/>
              <a:t>Velocity</a:t>
            </a:r>
            <a:r>
              <a:rPr lang="de-CH" dirty="0" smtClean="0"/>
              <a:t>, Attitude, IMU </a:t>
            </a:r>
            <a:r>
              <a:rPr lang="de-CH" dirty="0" err="1" smtClean="0"/>
              <a:t>Biases</a:t>
            </a:r>
            <a:r>
              <a:rPr lang="de-CH" dirty="0" smtClean="0"/>
              <a:t>, Landmarks</a:t>
            </a:r>
          </a:p>
          <a:p>
            <a:r>
              <a:rPr lang="de-CH" dirty="0" smtClean="0"/>
              <a:t>Propagation </a:t>
            </a:r>
            <a:r>
              <a:rPr lang="de-CH" dirty="0" err="1" smtClean="0"/>
              <a:t>with</a:t>
            </a:r>
            <a:r>
              <a:rPr lang="de-CH" dirty="0" smtClean="0"/>
              <a:t> IMU</a:t>
            </a:r>
          </a:p>
          <a:p>
            <a:r>
              <a:rPr lang="de-CH" dirty="0" err="1" smtClean="0"/>
              <a:t>Multiscale</a:t>
            </a:r>
            <a:r>
              <a:rPr lang="de-CH" dirty="0" smtClean="0"/>
              <a:t> Harris </a:t>
            </a:r>
            <a:r>
              <a:rPr lang="de-CH" dirty="0" err="1"/>
              <a:t>corner</a:t>
            </a:r>
            <a:r>
              <a:rPr lang="de-CH" dirty="0"/>
              <a:t> </a:t>
            </a:r>
            <a:r>
              <a:rPr lang="de-CH" dirty="0" err="1"/>
              <a:t>detector</a:t>
            </a:r>
            <a:endParaRPr lang="de-CH" dirty="0"/>
          </a:p>
          <a:p>
            <a:r>
              <a:rPr lang="de-CH" dirty="0" err="1"/>
              <a:t>Brisk</a:t>
            </a:r>
            <a:r>
              <a:rPr lang="de-CH" dirty="0"/>
              <a:t> </a:t>
            </a:r>
            <a:r>
              <a:rPr lang="de-CH" dirty="0" err="1"/>
              <a:t>descriptor</a:t>
            </a:r>
            <a:r>
              <a:rPr lang="de-CH" dirty="0"/>
              <a:t> </a:t>
            </a:r>
            <a:r>
              <a:rPr lang="de-CH" dirty="0" err="1"/>
              <a:t>aligned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 smtClean="0"/>
              <a:t>gravity</a:t>
            </a:r>
            <a:endParaRPr lang="de-CH" dirty="0"/>
          </a:p>
          <a:p>
            <a:r>
              <a:rPr lang="de-CH" dirty="0" err="1" smtClean="0"/>
              <a:t>Marginalization</a:t>
            </a:r>
            <a:r>
              <a:rPr lang="de-CH" dirty="0" smtClean="0"/>
              <a:t>: Keep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several</a:t>
            </a:r>
            <a:r>
              <a:rPr lang="de-CH" dirty="0" smtClean="0"/>
              <a:t> </a:t>
            </a:r>
            <a:r>
              <a:rPr lang="de-CH" dirty="0" err="1" smtClean="0"/>
              <a:t>Keyframes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Landmarks </a:t>
            </a:r>
          </a:p>
          <a:p>
            <a:r>
              <a:rPr lang="de-CH" dirty="0" smtClean="0"/>
              <a:t>„Large“ </a:t>
            </a:r>
            <a:r>
              <a:rPr lang="de-CH" dirty="0" err="1" smtClean="0"/>
              <a:t>number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Features</a:t>
            </a:r>
          </a:p>
          <a:p>
            <a:pPr lvl="1"/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8499-7D61-D34C-BE4D-2220B60667EE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OKVIS – Optimal </a:t>
            </a:r>
            <a:r>
              <a:rPr lang="de-CH" dirty="0" err="1" smtClean="0"/>
              <a:t>Keyframe-Based</a:t>
            </a:r>
            <a:r>
              <a:rPr lang="de-CH" dirty="0" smtClean="0"/>
              <a:t> Visual </a:t>
            </a:r>
            <a:r>
              <a:rPr lang="de-CH" dirty="0" err="1" smtClean="0"/>
              <a:t>Inertial</a:t>
            </a:r>
            <a:r>
              <a:rPr lang="de-CH" dirty="0" smtClean="0"/>
              <a:t> SLAM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4013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kvi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675" y="2024063"/>
            <a:ext cx="7485063" cy="421005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847-C75C-AD44-B907-408B43FC484C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OKVIS – Optimal </a:t>
            </a:r>
            <a:r>
              <a:rPr lang="de-CH" dirty="0" err="1"/>
              <a:t>Keyframe-Based</a:t>
            </a:r>
            <a:r>
              <a:rPr lang="de-CH" dirty="0"/>
              <a:t> Visual </a:t>
            </a:r>
            <a:r>
              <a:rPr lang="de-CH" dirty="0" err="1"/>
              <a:t>Inertial</a:t>
            </a:r>
            <a:r>
              <a:rPr lang="de-CH" dirty="0"/>
              <a:t> SLAM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4126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Bildschirmfoto 2015-12-02 um 13.2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899824"/>
            <a:ext cx="2591091" cy="2057269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408434"/>
            <a:ext cx="8496300" cy="1825676"/>
          </a:xfrm>
        </p:spPr>
        <p:txBody>
          <a:bodyPr/>
          <a:lstStyle/>
          <a:p>
            <a:r>
              <a:rPr lang="de-CH" dirty="0"/>
              <a:t>VI Sensor</a:t>
            </a:r>
          </a:p>
          <a:p>
            <a:r>
              <a:rPr lang="de-CH" dirty="0" err="1" smtClean="0"/>
              <a:t>Distance</a:t>
            </a:r>
            <a:r>
              <a:rPr lang="de-CH" dirty="0" smtClean="0"/>
              <a:t> 1200 m, </a:t>
            </a:r>
            <a:r>
              <a:rPr lang="de-CH" dirty="0" err="1" smtClean="0"/>
              <a:t>handheld</a:t>
            </a:r>
            <a:r>
              <a:rPr lang="de-CH" dirty="0" smtClean="0"/>
              <a:t>, 100 Loops</a:t>
            </a:r>
          </a:p>
          <a:p>
            <a:r>
              <a:rPr lang="de-CH" dirty="0" smtClean="0"/>
              <a:t>Dynamics: 2.5 m/s, 3 </a:t>
            </a:r>
            <a:r>
              <a:rPr lang="de-CH" dirty="0" err="1" smtClean="0"/>
              <a:t>rad</a:t>
            </a:r>
            <a:r>
              <a:rPr lang="de-CH" dirty="0" smtClean="0"/>
              <a:t>/s</a:t>
            </a:r>
          </a:p>
        </p:txBody>
      </p:sp>
      <p:pic>
        <p:nvPicPr>
          <p:cNvPr id="2" name="Bild 1" descr="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pic>
        <p:nvPicPr>
          <p:cNvPr id="10" name="Bild 9" descr="2D_okv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44" y="1742380"/>
            <a:ext cx="2745855" cy="2372419"/>
          </a:xfrm>
          <a:prstGeom prst="rect">
            <a:avLst/>
          </a:prstGeom>
        </p:spPr>
      </p:pic>
      <p:pic>
        <p:nvPicPr>
          <p:cNvPr id="11" name="Bild 10" descr="2D_rov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5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 smtClean="0"/>
              <a:t>separated</a:t>
            </a:r>
            <a:r>
              <a:rPr lang="de-DE" dirty="0" smtClean="0"/>
              <a:t> </a:t>
            </a:r>
            <a:r>
              <a:rPr lang="de-DE" dirty="0" err="1" smtClean="0"/>
              <a:t>axes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4" name="Bild 13" descr="aoe_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88" y="1592714"/>
            <a:ext cx="2983276" cy="1861564"/>
          </a:xfrm>
          <a:prstGeom prst="rect">
            <a:avLst/>
          </a:prstGeom>
        </p:spPr>
      </p:pic>
      <p:pic>
        <p:nvPicPr>
          <p:cNvPr id="15" name="Bild 14" descr="aoe_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1" y="1592714"/>
            <a:ext cx="2976228" cy="1857166"/>
          </a:xfrm>
          <a:prstGeom prst="rect">
            <a:avLst/>
          </a:prstGeom>
        </p:spPr>
      </p:pic>
      <p:pic>
        <p:nvPicPr>
          <p:cNvPr id="16" name="Bild 15" descr="ate_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" y="3946608"/>
            <a:ext cx="2976227" cy="1857166"/>
          </a:xfrm>
          <a:prstGeom prst="rect">
            <a:avLst/>
          </a:prstGeom>
        </p:spPr>
      </p:pic>
      <p:pic>
        <p:nvPicPr>
          <p:cNvPr id="17" name="Bild 16" descr="ate_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88" y="3946608"/>
            <a:ext cx="2983276" cy="1861564"/>
          </a:xfrm>
          <a:prstGeom prst="rect">
            <a:avLst/>
          </a:prstGeom>
        </p:spPr>
      </p:pic>
      <p:pic>
        <p:nvPicPr>
          <p:cNvPr id="20" name="Bild 19" descr="ate_z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3" y="3946608"/>
            <a:ext cx="2983276" cy="1861564"/>
          </a:xfrm>
          <a:prstGeom prst="rect">
            <a:avLst/>
          </a:prstGeom>
        </p:spPr>
      </p:pic>
      <p:grpSp>
        <p:nvGrpSpPr>
          <p:cNvPr id="24" name="Gruppierung 23"/>
          <p:cNvGrpSpPr/>
          <p:nvPr/>
        </p:nvGrpSpPr>
        <p:grpSpPr>
          <a:xfrm>
            <a:off x="25416" y="1491473"/>
            <a:ext cx="2976228" cy="1958407"/>
            <a:chOff x="25416" y="1491473"/>
            <a:chExt cx="2976228" cy="1958407"/>
          </a:xfrm>
        </p:grpSpPr>
        <p:pic>
          <p:nvPicPr>
            <p:cNvPr id="13" name="Bild 12" descr="aoe_r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6" y="1592713"/>
              <a:ext cx="2976228" cy="1857167"/>
            </a:xfrm>
            <a:prstGeom prst="rect">
              <a:avLst/>
            </a:prstGeom>
          </p:spPr>
        </p:pic>
        <p:pic>
          <p:nvPicPr>
            <p:cNvPr id="23" name="Bild 22" descr="Bildschirmfoto 2015-12-03 um 10.27.43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38" y="1491473"/>
              <a:ext cx="911048" cy="421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90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Templat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PowerPoint_Template.potx</Template>
  <TotalTime>0</TotalTime>
  <Words>951</Words>
  <Application>Microsoft Macintosh PowerPoint</Application>
  <PresentationFormat>Bildschirmpräsentation (4:3)</PresentationFormat>
  <Paragraphs>310</Paragraphs>
  <Slides>39</Slides>
  <Notes>6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0" baseType="lpstr">
      <vt:lpstr>PowerPoint_Template</vt:lpstr>
      <vt:lpstr>Evaluating ROVIO and OKVIS – Two Visual-Inertial Odometry Implementations</vt:lpstr>
      <vt:lpstr>Intro </vt:lpstr>
      <vt:lpstr>Overview </vt:lpstr>
      <vt:lpstr>ROVIO – Robust Visual Inertial Odometry Using a Direct EKF-Based Approach</vt:lpstr>
      <vt:lpstr>ROVIO – Robust Visual Inertial Odometry Using a Direct EKF-Based Approach</vt:lpstr>
      <vt:lpstr>OKVIS – Optimal Keyframe-Based Visual Inertial SLAM</vt:lpstr>
      <vt:lpstr>OKVIS – Optimal Keyframe-Based Visual Inertial SLAM</vt:lpstr>
      <vt:lpstr>Comparison </vt:lpstr>
      <vt:lpstr>Global Accuracy – separated axes  </vt:lpstr>
      <vt:lpstr>Global Accuracy  </vt:lpstr>
      <vt:lpstr>Local Accuracy </vt:lpstr>
      <vt:lpstr>Results </vt:lpstr>
      <vt:lpstr>Towards non-timesynchronized Hardware 1) Analysis with artificial timedelay</vt:lpstr>
      <vt:lpstr>Towards non-timesynchronized Hardware Real Test</vt:lpstr>
      <vt:lpstr>Slow Dataset </vt:lpstr>
      <vt:lpstr>Fast dataset </vt:lpstr>
      <vt:lpstr>Fast dataset – Fixed Extrinsics </vt:lpstr>
      <vt:lpstr>Outlook</vt:lpstr>
      <vt:lpstr>PowerPoint-Präsentation</vt:lpstr>
      <vt:lpstr>Features / Computational Complexity </vt:lpstr>
      <vt:lpstr>Ev features</vt:lpstr>
      <vt:lpstr>Long Trajectory</vt:lpstr>
      <vt:lpstr>PowerPoint-Präsentation</vt:lpstr>
      <vt:lpstr>PowerPoint-Präsentation</vt:lpstr>
      <vt:lpstr>Long Trajectory: Summary (create Table!)</vt:lpstr>
      <vt:lpstr>Results </vt:lpstr>
      <vt:lpstr>Short Trajectory </vt:lpstr>
      <vt:lpstr>Evaluation Sheme </vt:lpstr>
      <vt:lpstr>PowerPoint-Präsentation</vt:lpstr>
      <vt:lpstr>PowerPoint-Präsentation</vt:lpstr>
      <vt:lpstr>PowerPoint-Präsentation</vt:lpstr>
      <vt:lpstr>PowerPoint-Präsentation</vt:lpstr>
      <vt:lpstr>Short Trajectory: Summary (create Table!) </vt:lpstr>
      <vt:lpstr>Slow Dataset – Global Accuracy </vt:lpstr>
      <vt:lpstr>PowerPoint-Präsentation</vt:lpstr>
      <vt:lpstr>PowerPoint-Präsentation</vt:lpstr>
      <vt:lpstr>Global Error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Valentin Surber</cp:lastModifiedBy>
  <cp:revision>179</cp:revision>
  <cp:lastPrinted>2013-06-08T11:22:51Z</cp:lastPrinted>
  <dcterms:created xsi:type="dcterms:W3CDTF">2013-05-24T16:23:39Z</dcterms:created>
  <dcterms:modified xsi:type="dcterms:W3CDTF">2015-12-03T13:13:36Z</dcterms:modified>
</cp:coreProperties>
</file>